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12192000"/>
  <p:notesSz cx="6858000" cy="9144000"/>
  <p:embeddedFontLst>
    <p:embeddedFont>
      <p:font typeface="Nanum Gothic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E26936E-FAB2-4D37-A7D3-4FA2FA884324}">
  <a:tblStyle styleId="{2E26936E-FAB2-4D37-A7D3-4FA2FA88432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NanumGothic-regular.fntdata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NanumGothic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7b1751729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7b175172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7b175172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87b1751729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06a342ee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806a342eef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06a342ee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806a342eef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7b17517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87b175172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72f30e3d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872f30e3dc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60c56881f_5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60c56881f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72f30e3d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872f30e3dc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60c56881f_5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60c56881f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60c56881f_5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60c56881f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60c56881f_5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60c56881f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7b175172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87b1751729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rgbClr val="3F3F3F"/>
          </a:solidFill>
          <a:ln>
            <a:noFill/>
          </a:ln>
          <a:effectLst>
            <a:outerShdw blurRad="50800" rotWithShape="0" algn="ctr">
              <a:srgbClr val="000000">
                <a:alpha val="6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" name="Google Shape;20;p2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3" name="Google Shape;23;p2"/>
          <p:cNvSpPr txBox="1"/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Arial"/>
              <a:buNone/>
              <a:defRPr b="0" sz="6800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" type="subTitle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2"/>
          <p:cNvSpPr txBox="1"/>
          <p:nvPr>
            <p:ph idx="10" type="dt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1" type="ftr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12" type="sldNum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showMasterSp="0" type="vertTx">
  <p:cSld name="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1"/>
          <p:cNvSpPr txBox="1"/>
          <p:nvPr>
            <p:ph idx="1" type="body"/>
          </p:nvPr>
        </p:nvSpPr>
        <p:spPr>
          <a:xfrm rot="5400000">
            <a:off x="4171188" y="-1001268"/>
            <a:ext cx="3849624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0" type="dt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11" type="ftr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12" type="sldNum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/>
          <p:nvPr>
            <p:ph type="title"/>
          </p:nvPr>
        </p:nvSpPr>
        <p:spPr>
          <a:xfrm rot="5400000">
            <a:off x="7543800" y="2209800"/>
            <a:ext cx="52578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" type="body"/>
          </p:nvPr>
        </p:nvSpPr>
        <p:spPr>
          <a:xfrm rot="5400000">
            <a:off x="2247900" y="-647700"/>
            <a:ext cx="5257800" cy="80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idx="10" type="dt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1" type="ftr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obj">
  <p:cSld name="OBJEC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" type="body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10" type="dt"/>
          </p:nvPr>
        </p:nvSpPr>
        <p:spPr>
          <a:xfrm>
            <a:off x="7256794" y="6035040"/>
            <a:ext cx="2892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11" type="ftr"/>
          </p:nvPr>
        </p:nvSpPr>
        <p:spPr>
          <a:xfrm>
            <a:off x="1066800" y="6035040"/>
            <a:ext cx="5816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10287000" y="6035040"/>
            <a:ext cx="838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0" type="dt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1" type="ftr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2" type="sldNum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rgbClr val="3F3F3F"/>
          </a:solidFill>
          <a:ln>
            <a:noFill/>
          </a:ln>
          <a:effectLst>
            <a:outerShdw blurRad="50800" rotWithShape="0" algn="ctr">
              <a:srgbClr val="000000">
                <a:alpha val="6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1629156" y="2275165"/>
            <a:ext cx="8933688" cy="2406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Arial"/>
              <a:buNone/>
              <a:defRPr sz="6800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" name="Google Shape;40;p4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1" name="Google Shape;41;p4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4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4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1629156" y="4682062"/>
            <a:ext cx="893978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0" type="dt"/>
          </p:nvPr>
        </p:nvSpPr>
        <p:spPr>
          <a:xfrm>
            <a:off x="5318760" y="1344502"/>
            <a:ext cx="1554480" cy="498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1" type="ftr"/>
          </p:nvPr>
        </p:nvSpPr>
        <p:spPr>
          <a:xfrm>
            <a:off x="1629157" y="5177408"/>
            <a:ext cx="5660134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604504" y="5177408"/>
            <a:ext cx="1958339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showMasterSp="0" type="twoObj">
  <p:cSld name="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106680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51" name="Google Shape;51;p5"/>
          <p:cNvSpPr txBox="1"/>
          <p:nvPr>
            <p:ph idx="2" type="body"/>
          </p:nvPr>
        </p:nvSpPr>
        <p:spPr>
          <a:xfrm>
            <a:off x="646176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52" name="Google Shape;52;p5"/>
          <p:cNvSpPr txBox="1"/>
          <p:nvPr>
            <p:ph idx="10" type="dt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1" type="ftr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2" type="sldNum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showMasterSp="0" type="twoTxTwoObj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" type="body"/>
          </p:nvPr>
        </p:nvSpPr>
        <p:spPr>
          <a:xfrm>
            <a:off x="1069848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6"/>
          <p:cNvSpPr txBox="1"/>
          <p:nvPr>
            <p:ph idx="2" type="body"/>
          </p:nvPr>
        </p:nvSpPr>
        <p:spPr>
          <a:xfrm>
            <a:off x="1069848" y="2792472"/>
            <a:ext cx="4663440" cy="3163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59" name="Google Shape;59;p6"/>
          <p:cNvSpPr txBox="1"/>
          <p:nvPr>
            <p:ph idx="3" type="body"/>
          </p:nvPr>
        </p:nvSpPr>
        <p:spPr>
          <a:xfrm>
            <a:off x="6458712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 sz="19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6"/>
          <p:cNvSpPr txBox="1"/>
          <p:nvPr>
            <p:ph idx="4" type="body"/>
          </p:nvPr>
        </p:nvSpPr>
        <p:spPr>
          <a:xfrm>
            <a:off x="6458712" y="2792471"/>
            <a:ext cx="4663440" cy="3164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61" name="Google Shape;61;p6"/>
          <p:cNvSpPr txBox="1"/>
          <p:nvPr>
            <p:ph idx="10" type="dt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1" type="ftr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12" type="sldNum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0" type="dt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11" type="ftr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/>
          <p:nvPr>
            <p:ph idx="10" type="dt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1" type="ftr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 txBox="1"/>
          <p:nvPr>
            <p:ph type="title"/>
          </p:nvPr>
        </p:nvSpPr>
        <p:spPr>
          <a:xfrm>
            <a:off x="8458200" y="607392"/>
            <a:ext cx="3161963" cy="1645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sz="3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" type="body"/>
          </p:nvPr>
        </p:nvSpPr>
        <p:spPr>
          <a:xfrm>
            <a:off x="685800" y="609600"/>
            <a:ext cx="68580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900"/>
              <a:buChar char="◦"/>
              <a:defRPr sz="19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78" name="Google Shape;78;p9"/>
          <p:cNvSpPr txBox="1"/>
          <p:nvPr>
            <p:ph idx="2" type="body"/>
          </p:nvPr>
        </p:nvSpPr>
        <p:spPr>
          <a:xfrm>
            <a:off x="8458200" y="2336800"/>
            <a:ext cx="3161963" cy="3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9" name="Google Shape;79;p9"/>
          <p:cNvSpPr txBox="1"/>
          <p:nvPr>
            <p:ph idx="10" type="dt"/>
          </p:nvPr>
        </p:nvSpPr>
        <p:spPr>
          <a:xfrm>
            <a:off x="5588000" y="6035040"/>
            <a:ext cx="19558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1" type="ftr"/>
          </p:nvPr>
        </p:nvSpPr>
        <p:spPr>
          <a:xfrm>
            <a:off x="685801" y="6035040"/>
            <a:ext cx="45847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10396728" y="6035040"/>
            <a:ext cx="122343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0"/>
          <p:cNvSpPr/>
          <p:nvPr>
            <p:ph idx="2" type="pic"/>
          </p:nvPr>
        </p:nvSpPr>
        <p:spPr>
          <a:xfrm>
            <a:off x="228599" y="237744"/>
            <a:ext cx="7696201" cy="6382512"/>
          </a:xfrm>
          <a:prstGeom prst="rect">
            <a:avLst/>
          </a:prstGeom>
          <a:solidFill>
            <a:srgbClr val="35FF8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0"/>
          <p:cNvSpPr txBox="1"/>
          <p:nvPr>
            <p:ph idx="10" type="dt"/>
          </p:nvPr>
        </p:nvSpPr>
        <p:spPr>
          <a:xfrm>
            <a:off x="5662337" y="6035040"/>
            <a:ext cx="2071963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11" type="ftr"/>
          </p:nvPr>
        </p:nvSpPr>
        <p:spPr>
          <a:xfrm>
            <a:off x="612648" y="6035040"/>
            <a:ext cx="4588002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12" type="sldNum"/>
          </p:nvPr>
        </p:nvSpPr>
        <p:spPr>
          <a:xfrm>
            <a:off x="10396728" y="6035040"/>
            <a:ext cx="1225296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0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0"/>
          <p:cNvSpPr txBox="1"/>
          <p:nvPr>
            <p:ph type="title"/>
          </p:nvPr>
        </p:nvSpPr>
        <p:spPr>
          <a:xfrm>
            <a:off x="8477250" y="603504"/>
            <a:ext cx="3144774" cy="1645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8477250" y="2386584"/>
            <a:ext cx="3144774" cy="3511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3F3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cap="sq" cmpd="sng" w="9525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0" type="dt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EFEFE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/>
          <p:nvPr/>
        </p:nvSpPr>
        <p:spPr>
          <a:xfrm>
            <a:off x="234696" y="237744"/>
            <a:ext cx="11722500" cy="63825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371856" y="374904"/>
            <a:ext cx="11448300" cy="6108300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3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Google Shape;108;p13"/>
          <p:cNvSpPr txBox="1"/>
          <p:nvPr>
            <p:ph idx="1" type="body"/>
          </p:nvPr>
        </p:nvSpPr>
        <p:spPr>
          <a:xfrm>
            <a:off x="1066800" y="2103120"/>
            <a:ext cx="10058400" cy="3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10" type="dt"/>
          </p:nvPr>
        </p:nvSpPr>
        <p:spPr>
          <a:xfrm>
            <a:off x="7256794" y="6035040"/>
            <a:ext cx="2892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11" type="ftr"/>
          </p:nvPr>
        </p:nvSpPr>
        <p:spPr>
          <a:xfrm>
            <a:off x="1066800" y="6035040"/>
            <a:ext cx="5816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12" type="sldNum"/>
          </p:nvPr>
        </p:nvSpPr>
        <p:spPr>
          <a:xfrm>
            <a:off x="10287000" y="6035040"/>
            <a:ext cx="838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80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80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80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80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80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80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80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80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80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https://github.com/keelim/project_aosp/tree/master" TargetMode="External"/><Relationship Id="rId5" Type="http://schemas.openxmlformats.org/officeDocument/2006/relationships/hyperlink" Target="https://www.youtube.com/channel/UC05ce0W79PQWj6H86cN4_LQ?view_as=subscriber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keelim/project_aosp/tree/master" TargetMode="External"/><Relationship Id="rId4" Type="http://schemas.openxmlformats.org/officeDocument/2006/relationships/hyperlink" Target="https://www.youtube.com/channel/UC05ce0W79PQWj6H86cN4_LQ?view_as=subscribe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ctr">
              <a:srgbClr val="000000">
                <a:alpha val="6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lt1"/>
          </a:solidFill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 txBox="1"/>
          <p:nvPr>
            <p:ph type="ctrTitle"/>
          </p:nvPr>
        </p:nvSpPr>
        <p:spPr>
          <a:xfrm>
            <a:off x="1136849" y="1348844"/>
            <a:ext cx="5716338" cy="3042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200"/>
              <a:buFont typeface="Arial"/>
              <a:buNone/>
            </a:pPr>
            <a:r>
              <a:rPr b="1" lang="en-US" sz="4200"/>
              <a:t>AOSP ANDROID OPEN SOURCE PROJECT</a:t>
            </a:r>
            <a:br>
              <a:rPr b="1" lang="en-US" sz="4200"/>
            </a:br>
            <a:br>
              <a:rPr b="1" lang="en-US" sz="4200"/>
            </a:br>
            <a:r>
              <a:rPr b="1" lang="en-US" sz="4200"/>
              <a:t>개선</a:t>
            </a:r>
            <a:endParaRPr/>
          </a:p>
        </p:txBody>
      </p:sp>
      <p:sp>
        <p:nvSpPr>
          <p:cNvPr id="125" name="Google Shape;125;p15"/>
          <p:cNvSpPr txBox="1"/>
          <p:nvPr>
            <p:ph idx="1" type="subTitle"/>
          </p:nvPr>
        </p:nvSpPr>
        <p:spPr>
          <a:xfrm>
            <a:off x="1317386" y="4556144"/>
            <a:ext cx="5355264" cy="1076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AOSP조</a:t>
            </a:r>
            <a:br>
              <a:rPr lang="en-US" sz="1400"/>
            </a:br>
            <a:r>
              <a:rPr lang="en-US" sz="1400"/>
              <a:t>김재현</a:t>
            </a:r>
            <a:br>
              <a:rPr lang="en-US" sz="1400"/>
            </a:br>
            <a:r>
              <a:rPr lang="en-US" sz="1400"/>
              <a:t>이송무</a:t>
            </a:r>
            <a:br>
              <a:rPr lang="en-US" sz="1400"/>
            </a:br>
            <a:r>
              <a:rPr lang="en-US" sz="1400"/>
              <a:t>임진현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26" name="Google Shape;126;p15"/>
          <p:cNvSpPr/>
          <p:nvPr/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5"/>
          <p:cNvCxnSpPr/>
          <p:nvPr/>
        </p:nvCxnSpPr>
        <p:spPr>
          <a:xfrm>
            <a:off x="3149198" y="446823"/>
            <a:ext cx="0" cy="640080"/>
          </a:xfrm>
          <a:prstGeom prst="straightConnector1">
            <a:avLst/>
          </a:prstGeom>
          <a:solidFill>
            <a:srgbClr val="262626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" name="Google Shape;128;p15"/>
          <p:cNvCxnSpPr/>
          <p:nvPr/>
        </p:nvCxnSpPr>
        <p:spPr>
          <a:xfrm>
            <a:off x="4840838" y="446823"/>
            <a:ext cx="0" cy="640080"/>
          </a:xfrm>
          <a:prstGeom prst="straightConnector1">
            <a:avLst/>
          </a:prstGeom>
          <a:solidFill>
            <a:srgbClr val="262626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9" name="Google Shape;129;p15"/>
          <p:cNvCxnSpPr/>
          <p:nvPr/>
        </p:nvCxnSpPr>
        <p:spPr>
          <a:xfrm>
            <a:off x="3149198" y="1092118"/>
            <a:ext cx="1691640" cy="0"/>
          </a:xfrm>
          <a:prstGeom prst="straightConnector1">
            <a:avLst/>
          </a:prstGeom>
          <a:solidFill>
            <a:srgbClr val="262626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0" name="Google Shape;13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6549" y="1681469"/>
            <a:ext cx="3513108" cy="351310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/>
          <p:nvPr>
            <p:ph idx="1" type="subTitle"/>
          </p:nvPr>
        </p:nvSpPr>
        <p:spPr>
          <a:xfrm>
            <a:off x="5271000" y="5632325"/>
            <a:ext cx="6463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b="1" lang="en-US" sz="1400"/>
              <a:t>Github: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https://github.com/keelim/project_aosp/tree/master</a:t>
            </a:r>
            <a:r>
              <a:rPr b="1" lang="en-US" sz="1100"/>
              <a:t>               Youtube:</a:t>
            </a:r>
            <a:r>
              <a:rPr lang="en-US" sz="1100" u="sng">
                <a:solidFill>
                  <a:schemeClr val="hlink"/>
                </a:solidFill>
                <a:hlinkClick r:id="rId5"/>
              </a:rPr>
              <a:t>https://www.youtube.com/channel/UC05ce0W79PQWj6H86cN4_LQ?view_as=subscriber</a:t>
            </a:r>
            <a:endParaRPr b="1"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479" y="152400"/>
            <a:ext cx="4971048" cy="6553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1066800" y="33350"/>
            <a:ext cx="100584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FF8F"/>
              </a:buClr>
              <a:buSzPts val="5400"/>
              <a:buFont typeface="Times New Roman"/>
              <a:buNone/>
            </a:pPr>
            <a:r>
              <a:rPr b="1" lang="en-US" sz="4800">
                <a:solidFill>
                  <a:srgbClr val="35FF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문제 정의 및 요구사항 수정</a:t>
            </a:r>
            <a:endParaRPr b="1" sz="4800">
              <a:solidFill>
                <a:srgbClr val="35FF8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97" name="Google Shape;197;p25"/>
          <p:cNvGraphicFramePr/>
          <p:nvPr/>
        </p:nvGraphicFramePr>
        <p:xfrm>
          <a:off x="1028700" y="117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{2E26936E-FAB2-4D37-A7D3-4FA2FA884324}</a:tableStyleId>
              </a:tblPr>
              <a:tblGrid>
                <a:gridCol w="657225"/>
                <a:gridCol w="1085850"/>
                <a:gridCol w="8391525"/>
              </a:tblGrid>
              <a:tr h="504825">
                <a:tc gridSpan="2">
                  <a:txBody>
                    <a:bodyPr/>
                    <a:lstStyle/>
                    <a:p>
                      <a:pPr indent="0" lvl="0" marL="127000" rtl="0" algn="l">
                        <a:lnSpc>
                          <a:spcPct val="14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요구사항 분류</a:t>
                      </a:r>
                      <a:endParaRPr b="1" sz="13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25400" rtl="0" algn="l">
                        <a:lnSpc>
                          <a:spcPct val="14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성능</a:t>
                      </a:r>
                      <a:endParaRPr b="1" sz="13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</a:tr>
              <a:tr h="485775">
                <a:tc gridSpan="2">
                  <a:txBody>
                    <a:bodyPr/>
                    <a:lstStyle/>
                    <a:p>
                      <a:pPr indent="0" lvl="0" marL="127000" rtl="0" algn="l">
                        <a:lnSpc>
                          <a:spcPct val="146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요구사항 번호</a:t>
                      </a:r>
                      <a:endParaRPr b="1" sz="13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76A5A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25400" rtl="0" algn="l">
                        <a:lnSpc>
                          <a:spcPct val="146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PER-003</a:t>
                      </a:r>
                      <a:endParaRPr b="1" sz="13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504825">
                <a:tc gridSpan="2">
                  <a:txBody>
                    <a:bodyPr/>
                    <a:lstStyle/>
                    <a:p>
                      <a:pPr indent="0" lvl="0" marL="127000" rtl="0" algn="l">
                        <a:lnSpc>
                          <a:spcPct val="154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요구사항 명칭</a:t>
                      </a:r>
                      <a:endParaRPr b="1" sz="13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76A5A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25400" rtl="0" algn="l">
                        <a:lnSpc>
                          <a:spcPct val="153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Testing Application</a:t>
                      </a:r>
                      <a:endParaRPr b="1" sz="13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504825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 b="1" sz="13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 b="1" sz="13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 b="1" sz="13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5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 b="1" sz="175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76200" marR="6350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요구사항 상세설명</a:t>
                      </a:r>
                      <a:endParaRPr b="1" sz="13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rtl="0" algn="l">
                        <a:lnSpc>
                          <a:spcPct val="15227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정의</a:t>
                      </a:r>
                      <a:endParaRPr b="1"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5400" rtl="0" algn="l">
                        <a:lnSpc>
                          <a:spcPct val="15227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요구사항 개선 목록 성능 확인 어플리케이션</a:t>
                      </a:r>
                      <a:endParaRPr b="1" sz="13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21240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 b="1"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 b="1"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76200" marR="76200" rtl="0" algn="l">
                        <a:lnSpc>
                          <a:spcPct val="15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세부 내용</a:t>
                      </a:r>
                      <a:endParaRPr b="1"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5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 b="1" sz="135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25400" rtl="0" algn="l">
                        <a:lnSpc>
                          <a:spcPct val="14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◦ </a:t>
                      </a:r>
                      <a:r>
                        <a:rPr b="1" lang="en-US" sz="13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Telescoping Constructor Pattern 대신 Builder Constructor Pattern를 이용 단축된 실행시간으로 개선하면서 성능시간 측정을 확인하고 개선점을 확인한다.</a:t>
                      </a:r>
                      <a:endParaRPr b="1" sz="13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25400" rtl="0" algn="l">
                        <a:lnSpc>
                          <a:spcPct val="14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 b="1" sz="13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◦</a:t>
                      </a:r>
                      <a:r>
                        <a:rPr b="1" lang="en-US" sz="13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무분별한 예외처리 소스코드를 개선해 더욱 향상된 처리 소요 시간을 측정 확인하고 개선점을 확인한다.</a:t>
                      </a:r>
                      <a:endParaRPr b="1" sz="13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504825">
                <a:tc gridSpan="2">
                  <a:txBody>
                    <a:bodyPr/>
                    <a:lstStyle/>
                    <a:p>
                      <a:pPr indent="0" lvl="0" marL="2794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산출정보</a:t>
                      </a:r>
                      <a:endParaRPr b="1" sz="13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76A5A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25400" rtl="0" algn="l">
                        <a:lnSpc>
                          <a:spcPct val="149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예외처리 소스 코드 구성 계획</a:t>
                      </a:r>
                      <a:endParaRPr b="1" sz="13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485775">
                <a:tc gridSpan="2">
                  <a:txBody>
                    <a:bodyPr/>
                    <a:lstStyle/>
                    <a:p>
                      <a:pPr indent="0" lvl="0" marL="127000" rtl="0" algn="l">
                        <a:lnSpc>
                          <a:spcPct val="14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관련 요구사항</a:t>
                      </a:r>
                      <a:endParaRPr b="1" sz="1300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76A5A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endParaRPr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1066800" y="0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FF8F"/>
              </a:buClr>
              <a:buSzPts val="5400"/>
              <a:buFont typeface="Times New Roman"/>
              <a:buNone/>
            </a:pPr>
            <a:r>
              <a:rPr b="1" lang="en-US" sz="4800">
                <a:solidFill>
                  <a:srgbClr val="35FF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프로토타이핑 진행</a:t>
            </a:r>
            <a:r>
              <a:rPr b="1" lang="en-US" sz="4800">
                <a:solidFill>
                  <a:srgbClr val="35FF8F"/>
                </a:solidFill>
              </a:rPr>
              <a:t>(1)</a:t>
            </a:r>
            <a:endParaRPr b="1" sz="4800">
              <a:solidFill>
                <a:srgbClr val="35FF8F"/>
              </a:solidFill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550" y="1371600"/>
            <a:ext cx="6275320" cy="518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1066800" y="0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FF8F"/>
              </a:buClr>
              <a:buSzPts val="5400"/>
              <a:buFont typeface="Times New Roman"/>
              <a:buNone/>
            </a:pPr>
            <a:r>
              <a:rPr b="1" lang="en-US" sz="4800">
                <a:solidFill>
                  <a:srgbClr val="35FF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프로토타이핑 진행</a:t>
            </a:r>
            <a:r>
              <a:rPr b="1" lang="en-US" sz="4800">
                <a:solidFill>
                  <a:srgbClr val="35FF8F"/>
                </a:solidFill>
              </a:rPr>
              <a:t>(2)</a:t>
            </a:r>
            <a:endParaRPr b="1" sz="4800">
              <a:solidFill>
                <a:srgbClr val="35FF8F"/>
              </a:solidFill>
            </a:endParaRPr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888" y="1371600"/>
            <a:ext cx="6202219" cy="518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1066800" y="0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FF8F"/>
              </a:buClr>
              <a:buSzPts val="5400"/>
              <a:buFont typeface="Times New Roman"/>
              <a:buNone/>
            </a:pPr>
            <a:r>
              <a:rPr b="1" lang="en-US" sz="4800">
                <a:solidFill>
                  <a:srgbClr val="35FF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프로토타이핑 진행</a:t>
            </a:r>
            <a:r>
              <a:rPr b="1" lang="en-US" sz="4800">
                <a:solidFill>
                  <a:srgbClr val="35FF8F"/>
                </a:solidFill>
              </a:rPr>
              <a:t>(3)</a:t>
            </a:r>
            <a:endParaRPr b="1" sz="4800">
              <a:solidFill>
                <a:srgbClr val="35FF8F"/>
              </a:solidFill>
            </a:endParaRPr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675" y="1371600"/>
            <a:ext cx="291465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9"/>
          <p:cNvPicPr preferRelativeResize="0"/>
          <p:nvPr/>
        </p:nvPicPr>
        <p:blipFill rotWithShape="1">
          <a:blip r:embed="rId3">
            <a:alphaModFix amt="35000"/>
          </a:blip>
          <a:srcRect b="6638" l="0" r="0" t="0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2847109" y="1514302"/>
            <a:ext cx="6497700" cy="19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 sz="9600"/>
              <a:t>Thank you</a:t>
            </a:r>
            <a:endParaRPr sz="9600"/>
          </a:p>
        </p:txBody>
      </p:sp>
      <p:sp>
        <p:nvSpPr>
          <p:cNvPr id="223" name="Google Shape;223;p29"/>
          <p:cNvSpPr/>
          <p:nvPr/>
        </p:nvSpPr>
        <p:spPr>
          <a:xfrm>
            <a:off x="234696" y="237744"/>
            <a:ext cx="11722500" cy="6382500"/>
          </a:xfrm>
          <a:prstGeom prst="rect">
            <a:avLst/>
          </a:prstGeom>
          <a:noFill/>
          <a:ln cap="sq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그리기이(가) 표시된 사진&#10;&#10;자동 생성된 설명" id="224" name="Google Shape;22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47" y="3748209"/>
            <a:ext cx="3403907" cy="1914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/>
          <p:nvPr>
            <p:ph type="title"/>
          </p:nvPr>
        </p:nvSpPr>
        <p:spPr>
          <a:xfrm>
            <a:off x="495289" y="205211"/>
            <a:ext cx="11201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FF8F"/>
              </a:buClr>
              <a:buSzPts val="4800"/>
              <a:buFont typeface="Times New Roman"/>
              <a:buNone/>
            </a:pPr>
            <a:r>
              <a:rPr b="1" lang="en-US" sz="4000">
                <a:solidFill>
                  <a:srgbClr val="35FF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프로젝트 및 영상 주소</a:t>
            </a:r>
            <a:endParaRPr sz="4000">
              <a:solidFill>
                <a:srgbClr val="35FF8F"/>
              </a:solidFill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2148150" y="2348325"/>
            <a:ext cx="7895700" cy="3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b="1" lang="en-US" sz="2700">
                <a:solidFill>
                  <a:srgbClr val="FFFFFF"/>
                </a:solidFill>
              </a:rPr>
              <a:t>Github :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https://github.com/keelim/project_aosp/tree/master</a:t>
            </a:r>
            <a:r>
              <a:rPr b="1" lang="en-US" sz="2400">
                <a:solidFill>
                  <a:srgbClr val="0C0C0C"/>
                </a:solidFill>
              </a:rPr>
              <a:t> </a:t>
            </a:r>
            <a:endParaRPr b="1" sz="2400">
              <a:solidFill>
                <a:srgbClr val="0C0C0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400">
              <a:solidFill>
                <a:srgbClr val="0C0C0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b="1" lang="en-US" sz="2700">
                <a:solidFill>
                  <a:srgbClr val="FFFFFF"/>
                </a:solidFill>
              </a:rPr>
              <a:t>Youtube : 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https://www.youtube.com/channel/UC05ce0W79PQWj6H86cN4_LQ?view_as=subscriber</a:t>
            </a:r>
            <a:endParaRPr b="1" sz="2400">
              <a:solidFill>
                <a:srgbClr val="0C0C0C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3000">
              <a:solidFill>
                <a:srgbClr val="FCF1A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/>
        </p:nvSpPr>
        <p:spPr>
          <a:xfrm>
            <a:off x="1171350" y="276075"/>
            <a:ext cx="98493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100" u="none" cap="none" strike="noStrike">
                <a:solidFill>
                  <a:schemeClr val="lt1"/>
                </a:solidFill>
              </a:rPr>
              <a:t>종합설계 - </a:t>
            </a:r>
            <a:r>
              <a:rPr b="1" lang="en-US" sz="4100">
                <a:solidFill>
                  <a:schemeClr val="lt1"/>
                </a:solidFill>
              </a:rPr>
              <a:t>설문조사 및 문서 수정</a:t>
            </a:r>
            <a:endParaRPr b="1" i="0" sz="4100" u="none" cap="none" strike="noStrike">
              <a:solidFill>
                <a:schemeClr val="lt1"/>
              </a:solidFill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2702675" y="1614500"/>
            <a:ext cx="5500800" cy="4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1C232"/>
                </a:solidFill>
              </a:rPr>
              <a:t>&lt; </a:t>
            </a:r>
            <a:r>
              <a:rPr b="1" lang="en-US" sz="2900">
                <a:solidFill>
                  <a:srgbClr val="F1C232"/>
                </a:solidFill>
              </a:rPr>
              <a:t>목차 &gt;</a:t>
            </a:r>
            <a:endParaRPr b="1" sz="2900">
              <a:solidFill>
                <a:srgbClr val="F1C23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FCF1A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CF1A2"/>
                </a:solidFill>
              </a:rPr>
              <a:t>Objective</a:t>
            </a:r>
            <a:endParaRPr b="1" sz="2900">
              <a:solidFill>
                <a:srgbClr val="FCF1A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CF1A2"/>
                </a:solidFill>
              </a:rPr>
              <a:t>설문조사</a:t>
            </a:r>
            <a:endParaRPr b="1" sz="2900">
              <a:solidFill>
                <a:srgbClr val="FCF1A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CF1A2"/>
                </a:solidFill>
              </a:rPr>
              <a:t>설문조사 응답정리</a:t>
            </a:r>
            <a:endParaRPr b="1" sz="2900">
              <a:solidFill>
                <a:srgbClr val="FCF1A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CF1A2"/>
                </a:solidFill>
              </a:rPr>
              <a:t>설문조사 결과분석</a:t>
            </a:r>
            <a:endParaRPr b="1" sz="2900">
              <a:solidFill>
                <a:srgbClr val="FCF1A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CF1A2"/>
                </a:solidFill>
              </a:rPr>
              <a:t>문제정의 및 요구사항 정의 수정</a:t>
            </a:r>
            <a:endParaRPr b="1" sz="2900">
              <a:solidFill>
                <a:srgbClr val="FCF1A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CF1A2"/>
                </a:solidFill>
              </a:rPr>
              <a:t>프로토타이핑 진행</a:t>
            </a:r>
            <a:endParaRPr b="1" sz="2900">
              <a:solidFill>
                <a:srgbClr val="FCF1A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1066800" y="0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FF8F"/>
              </a:buClr>
              <a:buSzPts val="5400"/>
              <a:buFont typeface="Times New Roman"/>
              <a:buNone/>
            </a:pPr>
            <a:r>
              <a:rPr b="1" lang="en-US" sz="4800">
                <a:solidFill>
                  <a:srgbClr val="35FF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b="1" sz="4800">
              <a:solidFill>
                <a:srgbClr val="35FF8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1666800" y="2043125"/>
            <a:ext cx="8858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CF1A2"/>
                </a:solidFill>
              </a:rPr>
              <a:t>본 보고서는 설문조사에 대한 보고서를 작성한 문서이다. </a:t>
            </a:r>
            <a:endParaRPr b="1" sz="2100">
              <a:solidFill>
                <a:srgbClr val="FCF1A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CF1A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CF1A2"/>
                </a:solidFill>
              </a:rPr>
              <a:t>보고서에는 테스팅 어플리케이션 프로토타이핑 및 성능 향상에 대하여 어플리케이션을 작성을 하고 이를 확인을 하기 위하여 Log 등을 안드로이드 ADB shell 등을 이용을 하도록 하며 이를 통해서 얻어질 수 있는 설문 및 설문조사 결과를 통하여 프로젝트를 수정하고 보완을 하여 좀 더 나은 프로젝트로 진행이 되도록 하였다.</a:t>
            </a:r>
            <a:endParaRPr b="1" sz="2100">
              <a:solidFill>
                <a:srgbClr val="FCF1A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1066800" y="0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FF8F"/>
              </a:buClr>
              <a:buSzPts val="5400"/>
              <a:buFont typeface="Times New Roman"/>
              <a:buNone/>
            </a:pPr>
            <a:r>
              <a:rPr b="1" lang="en-US" sz="4800">
                <a:solidFill>
                  <a:srgbClr val="35FF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설문조사</a:t>
            </a:r>
            <a:endParaRPr b="1" sz="4800">
              <a:solidFill>
                <a:srgbClr val="35FF8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300150"/>
            <a:ext cx="5462600" cy="48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8850" y="1300150"/>
            <a:ext cx="546260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8800" y="4757725"/>
            <a:ext cx="6962776" cy="15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1066800" y="0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FF8F"/>
              </a:buClr>
              <a:buSzPts val="5400"/>
              <a:buFont typeface="Times New Roman"/>
              <a:buNone/>
            </a:pPr>
            <a:r>
              <a:rPr b="1" lang="en-US" sz="4800">
                <a:solidFill>
                  <a:srgbClr val="35FF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설문조사 응답정리</a:t>
            </a:r>
            <a:endParaRPr b="1" sz="4800">
              <a:solidFill>
                <a:srgbClr val="35FF8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" y="1457325"/>
            <a:ext cx="5781200" cy="45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1600" y="1414475"/>
            <a:ext cx="5781200" cy="4549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1066800" y="0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FF8F"/>
              </a:buClr>
              <a:buSzPts val="5400"/>
              <a:buFont typeface="Times New Roman"/>
              <a:buNone/>
            </a:pPr>
            <a:r>
              <a:rPr b="1" lang="en-US" sz="4800">
                <a:solidFill>
                  <a:srgbClr val="35FF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설문조사 응답정리</a:t>
            </a:r>
            <a:endParaRPr b="1" sz="4800">
              <a:solidFill>
                <a:srgbClr val="35FF8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50" y="1495425"/>
            <a:ext cx="68844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>
            <a:off x="7615250" y="1495425"/>
            <a:ext cx="4272000" cy="4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CF1A2"/>
                </a:solidFill>
              </a:rPr>
              <a:t>설문조사 응답을 위해 프로토타입으로는, 저번에 작성한 생성자 패턴 개선 부분과, 오류제어문 그리고 성능 측정앱을 첨부해서 질문에 응답을 요청했다.</a:t>
            </a:r>
            <a:endParaRPr sz="1800">
              <a:solidFill>
                <a:srgbClr val="FCF1A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CF1A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CF1A2"/>
                </a:solidFill>
              </a:rPr>
              <a:t>응답을 정리하면 대부분 안드로이드의 부팅속도에 대해 불만을 갖고 있었다.</a:t>
            </a:r>
            <a:endParaRPr sz="1800">
              <a:solidFill>
                <a:srgbClr val="FCF1A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CF1A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CF1A2"/>
                </a:solidFill>
              </a:rPr>
              <a:t>하지만 응답들을 보면 눈에 띄는 성능 개선과 개선여부를 확인 못했다는 의견이 비교적 많았다. </a:t>
            </a:r>
            <a:endParaRPr sz="1800">
              <a:solidFill>
                <a:srgbClr val="FCF1A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CF1A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CF1A2"/>
                </a:solidFill>
              </a:rPr>
              <a:t>또한 더욱 빠른 속도와 성능 향상 및 개선을 원하고 있었다.</a:t>
            </a:r>
            <a:endParaRPr sz="1800">
              <a:solidFill>
                <a:srgbClr val="FCF1A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CF1A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CF1A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1066800" y="0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FF8F"/>
              </a:buClr>
              <a:buSzPts val="5400"/>
              <a:buFont typeface="Times New Roman"/>
              <a:buNone/>
            </a:pPr>
            <a:r>
              <a:rPr b="1" lang="en-US" sz="4800">
                <a:solidFill>
                  <a:srgbClr val="35FF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설문조사 결과분석</a:t>
            </a:r>
            <a:endParaRPr b="1" sz="4800">
              <a:solidFill>
                <a:srgbClr val="35FF8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8813"/>
            <a:ext cx="6062925" cy="29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500" y="1743050"/>
            <a:ext cx="5914500" cy="35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1066800" y="0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FF8F"/>
              </a:buClr>
              <a:buSzPts val="5400"/>
              <a:buFont typeface="Times New Roman"/>
              <a:buNone/>
            </a:pPr>
            <a:r>
              <a:rPr b="1" lang="en-US" sz="4800">
                <a:solidFill>
                  <a:srgbClr val="35FF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문제 정의 및 요구사항 수정</a:t>
            </a:r>
            <a:endParaRPr b="1" sz="4800">
              <a:solidFill>
                <a:srgbClr val="35FF8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75" y="1371600"/>
            <a:ext cx="4731927" cy="51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102" y="1371600"/>
            <a:ext cx="6815422" cy="348789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/>
          <p:nvPr/>
        </p:nvSpPr>
        <p:spPr>
          <a:xfrm>
            <a:off x="5156525" y="5072650"/>
            <a:ext cx="6815400" cy="14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FF8F"/>
              </a:buClr>
              <a:buSzPts val="5400"/>
              <a:buFont typeface="Times New Roman"/>
              <a:buNone/>
            </a:pPr>
            <a:r>
              <a:rPr b="1" lang="en-US" sz="2100">
                <a:solidFill>
                  <a:srgbClr val="FCF1A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문제를 정의를 하는 부분에 있어서 앱에 관련된 부분이 명확치 않아 명확하게 하였고 </a:t>
            </a:r>
            <a:endParaRPr b="1" sz="2100">
              <a:solidFill>
                <a:srgbClr val="FCF1A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FF8F"/>
              </a:buClr>
              <a:buSzPts val="5400"/>
              <a:buFont typeface="Times New Roman"/>
              <a:buNone/>
            </a:pPr>
            <a:r>
              <a:rPr b="1" lang="en-US" sz="2100">
                <a:solidFill>
                  <a:srgbClr val="FCF1A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또한 테스팅 어플리케이션 부분을</a:t>
            </a:r>
            <a:r>
              <a:rPr b="1" lang="en-US" sz="2400">
                <a:solidFill>
                  <a:srgbClr val="FCF1A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400">
                <a:solidFill>
                  <a:srgbClr val="FF837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“추가”</a:t>
            </a:r>
            <a:endParaRPr sz="100">
              <a:solidFill>
                <a:srgbClr val="FF8378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vonVTI">
  <a:themeElements>
    <a:clrScheme name="사용자 지정 6">
      <a:dk1>
        <a:srgbClr val="000000"/>
      </a:dk1>
      <a:lt1>
        <a:srgbClr val="FFFFFF"/>
      </a:lt1>
      <a:dk2>
        <a:srgbClr val="243B41"/>
      </a:dk2>
      <a:lt2>
        <a:srgbClr val="E5E8E2"/>
      </a:lt2>
      <a:accent1>
        <a:srgbClr val="00B050"/>
      </a:accent1>
      <a:accent2>
        <a:srgbClr val="5853D7"/>
      </a:accent2>
      <a:accent3>
        <a:srgbClr val="3374DD"/>
      </a:accent3>
      <a:accent4>
        <a:srgbClr val="21AACB"/>
      </a:accent4>
      <a:accent5>
        <a:srgbClr val="2AB697"/>
      </a:accent5>
      <a:accent6>
        <a:srgbClr val="1EBC58"/>
      </a:accent6>
      <a:hlink>
        <a:srgbClr val="648F2F"/>
      </a:hlink>
      <a:folHlink>
        <a:srgbClr val="8282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avonVTI">
  <a:themeElements>
    <a:clrScheme name="사용자 지정 6">
      <a:dk1>
        <a:srgbClr val="000000"/>
      </a:dk1>
      <a:lt1>
        <a:srgbClr val="FFFFFF"/>
      </a:lt1>
      <a:dk2>
        <a:srgbClr val="243B41"/>
      </a:dk2>
      <a:lt2>
        <a:srgbClr val="E5E8E2"/>
      </a:lt2>
      <a:accent1>
        <a:srgbClr val="00B050"/>
      </a:accent1>
      <a:accent2>
        <a:srgbClr val="5853D7"/>
      </a:accent2>
      <a:accent3>
        <a:srgbClr val="3374DD"/>
      </a:accent3>
      <a:accent4>
        <a:srgbClr val="21AACB"/>
      </a:accent4>
      <a:accent5>
        <a:srgbClr val="2AB697"/>
      </a:accent5>
      <a:accent6>
        <a:srgbClr val="1EBC58"/>
      </a:accent6>
      <a:hlink>
        <a:srgbClr val="648F2F"/>
      </a:hlink>
      <a:folHlink>
        <a:srgbClr val="8282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